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9" r:id="rId4"/>
    <p:sldId id="260" r:id="rId5"/>
    <p:sldId id="282" r:id="rId6"/>
    <p:sldId id="278" r:id="rId7"/>
    <p:sldId id="283" r:id="rId8"/>
    <p:sldId id="262" r:id="rId9"/>
    <p:sldId id="263" r:id="rId10"/>
    <p:sldId id="285" r:id="rId11"/>
    <p:sldId id="264" r:id="rId12"/>
    <p:sldId id="265" r:id="rId13"/>
    <p:sldId id="279" r:id="rId14"/>
    <p:sldId id="266" r:id="rId15"/>
    <p:sldId id="280" r:id="rId16"/>
    <p:sldId id="267" r:id="rId17"/>
    <p:sldId id="268" r:id="rId18"/>
    <p:sldId id="281" r:id="rId19"/>
    <p:sldId id="269" r:id="rId20"/>
    <p:sldId id="270" r:id="rId21"/>
    <p:sldId id="284" r:id="rId22"/>
    <p:sldId id="271" r:id="rId23"/>
    <p:sldId id="272" r:id="rId24"/>
    <p:sldId id="273" r:id="rId25"/>
    <p:sldId id="274" r:id="rId26"/>
    <p:sldId id="275" r:id="rId27"/>
    <p:sldId id="276"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1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İkizkenar Üçgen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540544" y="776288"/>
            <a:ext cx="8062912" cy="1470025"/>
          </a:xfrm>
        </p:spPr>
        <p:txBody>
          <a:bodyPr anchor="b">
            <a:normAutofit/>
          </a:bodyPr>
          <a:lstStyle>
            <a:lvl1pPr algn="r">
              <a:defRPr sz="4400"/>
            </a:lvl1pPr>
          </a:lstStyle>
          <a:p>
            <a:r>
              <a:rPr kumimoji="0" lang="tr-TR"/>
              <a:t>Asıl başlık stili için tıklatın</a:t>
            </a:r>
            <a:endParaRPr kumimoji="0" lang="en-US"/>
          </a:p>
        </p:txBody>
      </p:sp>
      <p:sp>
        <p:nvSpPr>
          <p:cNvPr id="9" name="Alt Başlık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Veri Yer Tutucusu 27"/>
          <p:cNvSpPr>
            <a:spLocks noGrp="1"/>
          </p:cNvSpPr>
          <p:nvPr>
            <p:ph type="dt" sz="half" idx="10"/>
          </p:nvPr>
        </p:nvSpPr>
        <p:spPr>
          <a:xfrm>
            <a:off x="1371600" y="6012656"/>
            <a:ext cx="5791200" cy="365125"/>
          </a:xfrm>
        </p:spPr>
        <p:txBody>
          <a:bodyPr tIns="0" bIns="0" anchor="t"/>
          <a:lstStyle>
            <a:lvl1pPr algn="r">
              <a:defRPr sz="1000"/>
            </a:lvl1pPr>
          </a:lstStyle>
          <a:p>
            <a:fld id="{A23720DD-5B6D-40BF-8493-A6B52D484E6B}" type="datetimeFigureOut">
              <a:rPr lang="tr-TR" smtClean="0"/>
              <a:t>19.03.2020</a:t>
            </a:fld>
            <a:endParaRPr lang="tr-TR"/>
          </a:p>
        </p:txBody>
      </p:sp>
      <p:sp>
        <p:nvSpPr>
          <p:cNvPr id="17" name="Altbilgi Yer Tutucusu 16"/>
          <p:cNvSpPr>
            <a:spLocks noGrp="1"/>
          </p:cNvSpPr>
          <p:nvPr>
            <p:ph type="ftr" sz="quarter" idx="11"/>
          </p:nvPr>
        </p:nvSpPr>
        <p:spPr>
          <a:xfrm>
            <a:off x="1371600" y="5650704"/>
            <a:ext cx="5791200" cy="365125"/>
          </a:xfrm>
        </p:spPr>
        <p:txBody>
          <a:bodyPr tIns="0" bIns="0" anchor="b"/>
          <a:lstStyle>
            <a:lvl1pPr algn="r">
              <a:defRPr sz="1100"/>
            </a:lvl1pPr>
          </a:lstStyle>
          <a:p>
            <a:endParaRPr lang="tr-TR"/>
          </a:p>
        </p:txBody>
      </p:sp>
      <p:sp>
        <p:nvSpPr>
          <p:cNvPr id="29" name="Slayt Numarası Yer Tutucusu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7494"/>
            <a:ext cx="8229600" cy="1399032"/>
          </a:xfrm>
        </p:spPr>
        <p:txBody>
          <a:bodyPr/>
          <a:lstStyle/>
          <a:p>
            <a:r>
              <a:rPr kumimoji="0" lang="tr-TR"/>
              <a:t>Asıl başlık stili için tıklatın</a:t>
            </a:r>
            <a:endParaRPr kumimoji="0" lang="en-US"/>
          </a:p>
        </p:txBody>
      </p:sp>
      <p:sp>
        <p:nvSpPr>
          <p:cNvPr id="3" name="İçerik Yer Tutucusu 2"/>
          <p:cNvSpPr>
            <a:spLocks noGrp="1"/>
          </p:cNvSpPr>
          <p:nvPr>
            <p:ph idx="1"/>
          </p:nvPr>
        </p:nvSpPr>
        <p:spPr>
          <a:xfrm>
            <a:off x="457200" y="1882808"/>
            <a:ext cx="82296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a:xfrm>
            <a:off x="4791456" y="6480048"/>
            <a:ext cx="2133600" cy="301752"/>
          </a:xfrm>
        </p:spPr>
        <p:txBody>
          <a:bodyPr/>
          <a:lstStyle/>
          <a:p>
            <a:fld id="{A23720DD-5B6D-40BF-8493-A6B52D484E6B}" type="datetimeFigureOut">
              <a:rPr lang="tr-TR" smtClean="0"/>
              <a:t>19.03.2020</a:t>
            </a:fld>
            <a:endParaRPr lang="tr-TR"/>
          </a:p>
        </p:txBody>
      </p:sp>
      <p:sp>
        <p:nvSpPr>
          <p:cNvPr id="5" name="Altbilgi Yer Tutucusu 4"/>
          <p:cNvSpPr>
            <a:spLocks noGrp="1"/>
          </p:cNvSpPr>
          <p:nvPr>
            <p:ph type="ftr" sz="quarter" idx="11"/>
          </p:nvPr>
        </p:nvSpPr>
        <p:spPr>
          <a:xfrm>
            <a:off x="457200" y="6480969"/>
            <a:ext cx="4260056" cy="300831"/>
          </a:xfrm>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9" name="Dik Üçgen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kizkenar Üçgen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Veri Yer Tutucusu 3"/>
          <p:cNvSpPr>
            <a:spLocks noGrp="1"/>
          </p:cNvSpPr>
          <p:nvPr>
            <p:ph type="dt" sz="half" idx="10"/>
          </p:nvPr>
        </p:nvSpPr>
        <p:spPr>
          <a:xfrm>
            <a:off x="6955632" y="6477000"/>
            <a:ext cx="2133600" cy="304800"/>
          </a:xfrm>
        </p:spPr>
        <p:txBody>
          <a:bodyPr/>
          <a:lstStyle/>
          <a:p>
            <a:fld id="{A23720DD-5B6D-40BF-8493-A6B52D484E6B}" type="datetimeFigureOut">
              <a:rPr lang="tr-TR" smtClean="0"/>
              <a:t>19.03.2020</a:t>
            </a:fld>
            <a:endParaRPr lang="tr-TR"/>
          </a:p>
        </p:txBody>
      </p:sp>
      <p:sp>
        <p:nvSpPr>
          <p:cNvPr id="5" name="Altbilgi Yer Tutucusu 4"/>
          <p:cNvSpPr>
            <a:spLocks noGrp="1"/>
          </p:cNvSpPr>
          <p:nvPr>
            <p:ph type="ftr" sz="quarter" idx="11"/>
          </p:nvPr>
        </p:nvSpPr>
        <p:spPr>
          <a:xfrm>
            <a:off x="2619376" y="6480969"/>
            <a:ext cx="4260056" cy="300831"/>
          </a:xfrm>
        </p:spPr>
        <p:txBody>
          <a:bodyPr/>
          <a:lstStyle/>
          <a:p>
            <a:endParaRPr lang="tr-TR"/>
          </a:p>
        </p:txBody>
      </p:sp>
      <p:sp>
        <p:nvSpPr>
          <p:cNvPr id="6" name="Slayt Numarası Yer Tutucusu 5"/>
          <p:cNvSpPr>
            <a:spLocks noGrp="1"/>
          </p:cNvSpPr>
          <p:nvPr>
            <p:ph type="sldNum" sz="quarter" idx="12"/>
          </p:nvPr>
        </p:nvSpPr>
        <p:spPr>
          <a:xfrm>
            <a:off x="8451056" y="809624"/>
            <a:ext cx="502920" cy="300831"/>
          </a:xfrm>
        </p:spPr>
        <p:txBody>
          <a:bodyPr/>
          <a:lstStyle/>
          <a:p>
            <a:fld id="{F302176B-0E47-46AC-8F43-DAB4B8A37D06}" type="slidenum">
              <a:rPr lang="tr-TR" smtClean="0"/>
              <a:t>‹#›</a:t>
            </a:fld>
            <a:endParaRPr lang="tr-TR"/>
          </a:p>
        </p:txBody>
      </p:sp>
      <p:cxnSp>
        <p:nvCxnSpPr>
          <p:cNvPr id="11" name="Düz Bağlayıcı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Düz Bağlayıcı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Başlık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a:t>Asıl başlık stili için tıklatın</a:t>
            </a:r>
            <a:endParaRPr kumimoji="0" lang="en-US"/>
          </a:p>
        </p:txBody>
      </p:sp>
      <p:sp>
        <p:nvSpPr>
          <p:cNvPr id="3" name="Metin Yer Tutucus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marL="0" algn="l">
              <a:defRPr/>
            </a:lvl1pPr>
          </a:lstStyle>
          <a:p>
            <a:r>
              <a:rPr kumimoji="0" lang="tr-TR"/>
              <a:t>Asıl başlık stili için tıklatın</a:t>
            </a:r>
            <a:endParaRPr kumimoji="0" lang="en-US"/>
          </a:p>
        </p:txBody>
      </p:sp>
      <p:sp>
        <p:nvSpPr>
          <p:cNvPr id="3" name="İçerik Yer Tutucus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İçerik Yer Tutucus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a:xfrm>
            <a:off x="4791456" y="6480969"/>
            <a:ext cx="2133600" cy="301752"/>
          </a:xfrm>
        </p:spPr>
        <p:txBody>
          <a:bodyPr/>
          <a:lstStyle/>
          <a:p>
            <a:fld id="{A23720DD-5B6D-40BF-8493-A6B52D484E6B}" type="datetimeFigureOut">
              <a:rPr lang="tr-TR" smtClean="0"/>
              <a:t>19.03.2020</a:t>
            </a:fld>
            <a:endParaRPr lang="tr-TR"/>
          </a:p>
        </p:txBody>
      </p:sp>
      <p:sp>
        <p:nvSpPr>
          <p:cNvPr id="6" name="Altbilgi Yer Tutucusu 5"/>
          <p:cNvSpPr>
            <a:spLocks noGrp="1"/>
          </p:cNvSpPr>
          <p:nvPr>
            <p:ph type="ftr" sz="quarter" idx="11"/>
          </p:nvPr>
        </p:nvSpPr>
        <p:spPr>
          <a:xfrm>
            <a:off x="457200" y="6480969"/>
            <a:ext cx="4260056" cy="301752"/>
          </a:xfrm>
        </p:spPr>
        <p:txBody>
          <a:bodyPr/>
          <a:lstStyle/>
          <a:p>
            <a:endParaRPr lang="tr-TR"/>
          </a:p>
        </p:txBody>
      </p:sp>
      <p:sp>
        <p:nvSpPr>
          <p:cNvPr id="7" name="Slayt Numarası Yer Tutucusu 6"/>
          <p:cNvSpPr>
            <a:spLocks noGrp="1"/>
          </p:cNvSpPr>
          <p:nvPr>
            <p:ph type="sldNum" sz="quarter" idx="12"/>
          </p:nvPr>
        </p:nvSpPr>
        <p:spPr>
          <a:xfrm>
            <a:off x="7589520" y="6480969"/>
            <a:ext cx="502920" cy="301752"/>
          </a:xfrm>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a:t>Asıl başlık stili için tıklatın</a:t>
            </a:r>
            <a:endParaRPr kumimoji="0" lang="en-US"/>
          </a:p>
        </p:txBody>
      </p:sp>
      <p:sp>
        <p:nvSpPr>
          <p:cNvPr id="3" name="Metin Yer Tutucus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Metin Yer Tutucus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İçerik Yer Tutucus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İçerik Yer Tutucus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Veri Yer Tutucusu 6"/>
          <p:cNvSpPr>
            <a:spLocks noGrp="1"/>
          </p:cNvSpPr>
          <p:nvPr>
            <p:ph type="dt" sz="half" idx="10"/>
          </p:nvPr>
        </p:nvSpPr>
        <p:spPr>
          <a:xfrm>
            <a:off x="4791456" y="6480969"/>
            <a:ext cx="2130552" cy="301752"/>
          </a:xfrm>
        </p:spPr>
        <p:txBody>
          <a:bodyPr/>
          <a:lstStyle/>
          <a:p>
            <a:fld id="{A23720DD-5B6D-40BF-8493-A6B52D484E6B}" type="datetimeFigureOut">
              <a:rPr lang="tr-TR" smtClean="0"/>
              <a:t>19.03.2020</a:t>
            </a:fld>
            <a:endParaRPr lang="tr-TR"/>
          </a:p>
        </p:txBody>
      </p:sp>
      <p:sp>
        <p:nvSpPr>
          <p:cNvPr id="8" name="Altbilgi Yer Tutucusu 7"/>
          <p:cNvSpPr>
            <a:spLocks noGrp="1"/>
          </p:cNvSpPr>
          <p:nvPr>
            <p:ph type="ftr" sz="quarter" idx="11"/>
          </p:nvPr>
        </p:nvSpPr>
        <p:spPr>
          <a:xfrm>
            <a:off x="457200" y="6480969"/>
            <a:ext cx="4261104" cy="301752"/>
          </a:xfrm>
        </p:spPr>
        <p:txBody>
          <a:bodyPr/>
          <a:lstStyle/>
          <a:p>
            <a:endParaRPr lang="tr-TR"/>
          </a:p>
        </p:txBody>
      </p:sp>
      <p:sp>
        <p:nvSpPr>
          <p:cNvPr id="9" name="Slayt Numarası Yer Tutucusu 8"/>
          <p:cNvSpPr>
            <a:spLocks noGrp="1"/>
          </p:cNvSpPr>
          <p:nvPr>
            <p:ph type="sldNum" sz="quarter" idx="12"/>
          </p:nvPr>
        </p:nvSpPr>
        <p:spPr>
          <a:xfrm>
            <a:off x="7589520" y="6483096"/>
            <a:ext cx="502920" cy="301752"/>
          </a:xfrm>
        </p:spPr>
        <p:txBody>
          <a:bodyPr/>
          <a:lstStyle>
            <a:lvl1pPr algn="ctr">
              <a:defRPr/>
            </a:lvl1p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b="0"/>
            </a:lvl1pPr>
          </a:lstStyle>
          <a:p>
            <a:r>
              <a:rPr kumimoji="0" lang="tr-TR"/>
              <a:t>Asıl başlık stili için tıklatın</a:t>
            </a:r>
            <a:endParaRPr kumimoji="0" lang="en-US"/>
          </a:p>
        </p:txBody>
      </p:sp>
      <p:sp>
        <p:nvSpPr>
          <p:cNvPr id="3" name="Veri Yer Tutucusu 2"/>
          <p:cNvSpPr>
            <a:spLocks noGrp="1"/>
          </p:cNvSpPr>
          <p:nvPr>
            <p:ph type="dt" sz="half" idx="10"/>
          </p:nvPr>
        </p:nvSpPr>
        <p:spPr/>
        <p:txBody>
          <a:bodyPr/>
          <a:lstStyle/>
          <a:p>
            <a:fld id="{A23720DD-5B6D-40BF-8493-A6B52D484E6B}" type="datetimeFigureOut">
              <a:rPr lang="tr-TR" smtClean="0"/>
              <a:t>19.03.2020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a:xfrm>
            <a:off x="4791456" y="6480969"/>
            <a:ext cx="2133600" cy="301752"/>
          </a:xfrm>
        </p:spPr>
        <p:txBody>
          <a:bodyPr/>
          <a:lstStyle/>
          <a:p>
            <a:fld id="{A23720DD-5B6D-40BF-8493-A6B52D484E6B}" type="datetimeFigureOut">
              <a:rPr lang="tr-TR" smtClean="0"/>
              <a:t>19.03.2020</a:t>
            </a:fld>
            <a:endParaRPr lang="tr-TR"/>
          </a:p>
        </p:txBody>
      </p:sp>
      <p:sp>
        <p:nvSpPr>
          <p:cNvPr id="3" name="Altbilgi Yer Tutucusu 2"/>
          <p:cNvSpPr>
            <a:spLocks noGrp="1"/>
          </p:cNvSpPr>
          <p:nvPr>
            <p:ph type="ftr" sz="quarter" idx="11"/>
          </p:nvPr>
        </p:nvSpPr>
        <p:spPr>
          <a:xfrm>
            <a:off x="457200" y="6481890"/>
            <a:ext cx="4260056" cy="300831"/>
          </a:xfrm>
        </p:spPr>
        <p:txBody>
          <a:bodyPr/>
          <a:lstStyle/>
          <a:p>
            <a:endParaRPr lang="tr-TR"/>
          </a:p>
        </p:txBody>
      </p:sp>
      <p:sp>
        <p:nvSpPr>
          <p:cNvPr id="4" name="Slayt Numarası Yer Tutucusu 3"/>
          <p:cNvSpPr>
            <a:spLocks noGrp="1"/>
          </p:cNvSpPr>
          <p:nvPr>
            <p:ph type="sldNum" sz="quarter" idx="12"/>
          </p:nvPr>
        </p:nvSpPr>
        <p:spPr>
          <a:xfrm>
            <a:off x="7589520" y="6480969"/>
            <a:ext cx="502920" cy="301752"/>
          </a:xfrm>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a:t>Asıl başlık stili için tıklatın</a:t>
            </a:r>
            <a:endParaRPr kumimoji="0" lang="en-US"/>
          </a:p>
        </p:txBody>
      </p:sp>
      <p:sp>
        <p:nvSpPr>
          <p:cNvPr id="3" name="Metin Yer Tutucus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4" name="İçerik Yer Tutucus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Veri Yer Tutucusu 4"/>
          <p:cNvSpPr>
            <a:spLocks noGrp="1"/>
          </p:cNvSpPr>
          <p:nvPr>
            <p:ph type="dt" sz="half" idx="10"/>
          </p:nvPr>
        </p:nvSpPr>
        <p:spPr>
          <a:xfrm>
            <a:off x="6278976" y="6556248"/>
            <a:ext cx="2133600" cy="301752"/>
          </a:xfrm>
        </p:spPr>
        <p:txBody>
          <a:bodyPr/>
          <a:lstStyle>
            <a:lvl1pPr>
              <a:defRPr sz="900"/>
            </a:lvl1pPr>
          </a:lstStyle>
          <a:p>
            <a:fld id="{A23720DD-5B6D-40BF-8493-A6B52D484E6B}" type="datetimeFigureOut">
              <a:rPr lang="tr-TR" smtClean="0"/>
              <a:t>19.03.2020</a:t>
            </a:fld>
            <a:endParaRPr lang="tr-TR"/>
          </a:p>
        </p:txBody>
      </p:sp>
      <p:sp>
        <p:nvSpPr>
          <p:cNvPr id="6" name="Altbilgi Yer Tutucusu 5"/>
          <p:cNvSpPr>
            <a:spLocks noGrp="1"/>
          </p:cNvSpPr>
          <p:nvPr>
            <p:ph type="ftr" sz="quarter" idx="11"/>
          </p:nvPr>
        </p:nvSpPr>
        <p:spPr>
          <a:xfrm>
            <a:off x="1135856" y="6556248"/>
            <a:ext cx="5143120" cy="301752"/>
          </a:xfrm>
        </p:spPr>
        <p:txBody>
          <a:bodyPr/>
          <a:lstStyle>
            <a:lvl1pPr>
              <a:defRPr sz="900"/>
            </a:lvl1pPr>
          </a:lstStyle>
          <a:p>
            <a:endParaRPr lang="tr-TR"/>
          </a:p>
        </p:txBody>
      </p:sp>
      <p:sp>
        <p:nvSpPr>
          <p:cNvPr id="7" name="Slayt Numarası Yer Tutucusu 6"/>
          <p:cNvSpPr>
            <a:spLocks noGrp="1"/>
          </p:cNvSpPr>
          <p:nvPr>
            <p:ph type="sldNum" sz="quarter" idx="12"/>
          </p:nvPr>
        </p:nvSpPr>
        <p:spPr>
          <a:xfrm>
            <a:off x="8410576" y="6556248"/>
            <a:ext cx="502920" cy="301752"/>
          </a:xfrm>
        </p:spPr>
        <p:txBody>
          <a:bodyPr/>
          <a:lstStyle>
            <a:lvl1pPr>
              <a:defRPr sz="900"/>
            </a:lvl1p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a:t>Asıl başlık stili için tıklatın</a:t>
            </a:r>
            <a:endParaRPr kumimoji="0" lang="en-US"/>
          </a:p>
        </p:txBody>
      </p:sp>
      <p:sp>
        <p:nvSpPr>
          <p:cNvPr id="3" name="Resim Yer Tutucusu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a:t>Resim eklemek için simgeyi tıklatın</a:t>
            </a:r>
            <a:endParaRPr kumimoji="0" lang="en-US" dirty="0"/>
          </a:p>
        </p:txBody>
      </p:sp>
      <p:sp>
        <p:nvSpPr>
          <p:cNvPr id="4" name="Metin Yer Tutucus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Veri Yer Tutucusu 4"/>
          <p:cNvSpPr>
            <a:spLocks noGrp="1"/>
          </p:cNvSpPr>
          <p:nvPr>
            <p:ph type="dt" sz="half" idx="10"/>
          </p:nvPr>
        </p:nvSpPr>
        <p:spPr>
          <a:xfrm>
            <a:off x="6108192" y="6556248"/>
            <a:ext cx="2103120" cy="301752"/>
          </a:xfrm>
        </p:spPr>
        <p:txBody>
          <a:bodyPr/>
          <a:lstStyle>
            <a:lvl1pPr>
              <a:defRPr sz="900"/>
            </a:lvl1pPr>
          </a:lstStyle>
          <a:p>
            <a:fld id="{A23720DD-5B6D-40BF-8493-A6B52D484E6B}" type="datetimeFigureOut">
              <a:rPr lang="tr-TR" smtClean="0"/>
              <a:t>19.03.2020</a:t>
            </a:fld>
            <a:endParaRPr lang="tr-TR"/>
          </a:p>
        </p:txBody>
      </p:sp>
      <p:sp>
        <p:nvSpPr>
          <p:cNvPr id="6" name="Altbilgi Yer Tutucusu 5"/>
          <p:cNvSpPr>
            <a:spLocks noGrp="1"/>
          </p:cNvSpPr>
          <p:nvPr>
            <p:ph type="ftr" sz="quarter" idx="11"/>
          </p:nvPr>
        </p:nvSpPr>
        <p:spPr>
          <a:xfrm>
            <a:off x="1170432" y="6557169"/>
            <a:ext cx="4948072" cy="301752"/>
          </a:xfrm>
        </p:spPr>
        <p:txBody>
          <a:bodyPr/>
          <a:lstStyle>
            <a:lvl1pPr>
              <a:defRPr sz="900"/>
            </a:lvl1pPr>
          </a:lstStyle>
          <a:p>
            <a:endParaRPr lang="tr-TR"/>
          </a:p>
        </p:txBody>
      </p:sp>
      <p:sp>
        <p:nvSpPr>
          <p:cNvPr id="7" name="Slayt Numarası Yer Tutucusu 6"/>
          <p:cNvSpPr>
            <a:spLocks noGrp="1"/>
          </p:cNvSpPr>
          <p:nvPr>
            <p:ph type="sldNum" sz="quarter" idx="12"/>
          </p:nvPr>
        </p:nvSpPr>
        <p:spPr>
          <a:xfrm>
            <a:off x="8217192" y="6556248"/>
            <a:ext cx="365760" cy="301752"/>
          </a:xfrm>
        </p:spPr>
        <p:txBody>
          <a:bodyPr/>
          <a:lstStyle>
            <a:lvl1pPr algn="ctr">
              <a:defRPr sz="900"/>
            </a:lvl1p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781800" y="381000"/>
            <a:ext cx="1905000" cy="5486400"/>
          </a:xfrm>
        </p:spPr>
        <p:txBody>
          <a:bodyPr vert="eaVert"/>
          <a:lstStyle/>
          <a:p>
            <a:r>
              <a:rPr kumimoji="0" lang="tr-TR"/>
              <a:t>Asıl başlık stili için tıklatın</a:t>
            </a:r>
            <a:endParaRPr kumimoji="0" lang="en-US"/>
          </a:p>
        </p:txBody>
      </p:sp>
      <p:sp>
        <p:nvSpPr>
          <p:cNvPr id="3" name="Dikey Metin Yer Tutucusu 2"/>
          <p:cNvSpPr>
            <a:spLocks noGrp="1"/>
          </p:cNvSpPr>
          <p:nvPr>
            <p:ph type="body" orient="vert" idx="1"/>
          </p:nvPr>
        </p:nvSpPr>
        <p:spPr>
          <a:xfrm>
            <a:off x="457200" y="381000"/>
            <a:ext cx="6248400" cy="548640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p14:dur="0">
        <p:sndAc>
          <p:stSnd>
            <p:snd r:embed="rId1" name="whoosh.wav"/>
          </p:stSnd>
        </p:sndAc>
      </p:transition>
    </mc:Choice>
    <mc:Fallback xmlns="">
      <p:transition>
        <p:sndAc>
          <p:stSnd>
            <p:snd r:embed="rId3" name="whoosh.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Dik Üçgen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Düz Bağlayıcı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Düz Bağlayıcı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Başlık Yer Tutucusu 21"/>
          <p:cNvSpPr>
            <a:spLocks noGrp="1"/>
          </p:cNvSpPr>
          <p:nvPr>
            <p:ph type="title"/>
          </p:nvPr>
        </p:nvSpPr>
        <p:spPr>
          <a:xfrm>
            <a:off x="457200" y="267494"/>
            <a:ext cx="8229600" cy="1399032"/>
          </a:xfrm>
          <a:prstGeom prst="rect">
            <a:avLst/>
          </a:prstGeom>
        </p:spPr>
        <p:txBody>
          <a:bodyPr vert="horz" anchor="ctr">
            <a:normAutofit/>
          </a:bodyPr>
          <a:lstStyle/>
          <a:p>
            <a:r>
              <a:rPr kumimoji="0" lang="tr-TR"/>
              <a:t>Asıl başlık stili için tıklatın</a:t>
            </a:r>
            <a:endParaRPr kumimoji="0" lang="en-US"/>
          </a:p>
        </p:txBody>
      </p:sp>
      <p:sp>
        <p:nvSpPr>
          <p:cNvPr id="13" name="Metin Yer Tutucus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Veri Yer Tutucusu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23720DD-5B6D-40BF-8493-A6B52D484E6B}" type="datetimeFigureOut">
              <a:rPr lang="tr-TR" smtClean="0"/>
              <a:t>19.03.2020</a:t>
            </a:fld>
            <a:endParaRPr lang="tr-TR"/>
          </a:p>
        </p:txBody>
      </p:sp>
      <p:sp>
        <p:nvSpPr>
          <p:cNvPr id="3" name="Altbilgi Yer Tutucusu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a:p>
        </p:txBody>
      </p:sp>
      <p:sp>
        <p:nvSpPr>
          <p:cNvPr id="23" name="Slayt Numarası Yer Tutucusu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p14:dur="0">
        <p:sndAc>
          <p:stSnd>
            <p:snd r:embed="rId13" name="whoosh.wav"/>
          </p:stSnd>
        </p:sndAc>
      </p:transition>
    </mc:Choice>
    <mc:Fallback xmlns="">
      <p:transition>
        <p:sndAc>
          <p:stSnd>
            <p:snd r:embed="rId14" name="whoosh.wav"/>
          </p:stSnd>
        </p:sndAc>
      </p:transition>
    </mc:Fallback>
  </mc:AlternateConten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196753"/>
            <a:ext cx="7772400" cy="3816424"/>
          </a:xfrm>
        </p:spPr>
        <p:txBody>
          <a:bodyPr>
            <a:normAutofit/>
          </a:bodyPr>
          <a:lstStyle/>
          <a:p>
            <a:pPr algn="ctr"/>
            <a:r>
              <a:rPr lang="tr-TR" dirty="0"/>
              <a:t>MİLLİ EĞİTİM SİSTEMLERİNİN OLUŞMASINDA ROL OYNAYAN ÖGELER</a:t>
            </a:r>
            <a:br>
              <a:rPr lang="tr-TR" dirty="0"/>
            </a:br>
            <a:endParaRPr lang="tr-TR" dirty="0"/>
          </a:p>
        </p:txBody>
      </p:sp>
    </p:spTree>
    <p:extLst>
      <p:ext uri="{BB962C8B-B14F-4D97-AF65-F5344CB8AC3E}">
        <p14:creationId xmlns:p14="http://schemas.microsoft.com/office/powerpoint/2010/main" val="3255796145"/>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060848"/>
            <a:ext cx="8229600" cy="4393960"/>
          </a:xfrm>
        </p:spPr>
        <p:txBody>
          <a:bodyPr/>
          <a:lstStyle/>
          <a:p>
            <a:r>
              <a:rPr lang="tr-TR" dirty="0"/>
              <a:t>Sistemlerin doğuşuna ve gelişmesine etki eden faktörlerin uygulamadaki görünümü ülkeden ülkeye değişmektedir. </a:t>
            </a:r>
          </a:p>
          <a:p>
            <a:pPr marL="0" indent="0">
              <a:buNone/>
            </a:pPr>
            <a:endParaRPr lang="tr-TR" dirty="0"/>
          </a:p>
        </p:txBody>
      </p:sp>
      <p:pic>
        <p:nvPicPr>
          <p:cNvPr id="1027" name="Picture 3" descr="C:\Program Files\Microsoft Office\MEDIA\CAGCAT10\j02513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933056"/>
            <a:ext cx="2880320" cy="24276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Program Files\Microsoft Office\MEDIA\CAGCAT10\j0335112.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8264" y="260648"/>
            <a:ext cx="1835696" cy="1835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078231"/>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5" name="whoosh.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75656" y="476672"/>
            <a:ext cx="4968552" cy="5577483"/>
          </a:xfrm>
        </p:spPr>
        <p:txBody>
          <a:bodyPr>
            <a:normAutofit fontScale="70000" lnSpcReduction="20000"/>
          </a:bodyPr>
          <a:lstStyle/>
          <a:p>
            <a:pPr>
              <a:buFont typeface="Wingdings" pitchFamily="2" charset="2"/>
              <a:buChar char="Ø"/>
            </a:pPr>
            <a:r>
              <a:rPr lang="tr-TR" dirty="0"/>
              <a:t> </a:t>
            </a:r>
            <a:r>
              <a:rPr lang="tr-TR" dirty="0" err="1"/>
              <a:t>Lauwerys’e</a:t>
            </a:r>
            <a:r>
              <a:rPr lang="tr-TR" dirty="0"/>
              <a:t> göre bu faktörler</a:t>
            </a:r>
          </a:p>
          <a:p>
            <a:pPr lvl="0"/>
            <a:r>
              <a:rPr lang="tr-TR" dirty="0"/>
              <a:t>Doğal faktörler</a:t>
            </a:r>
          </a:p>
          <a:p>
            <a:pPr lvl="0"/>
            <a:r>
              <a:rPr lang="tr-TR" dirty="0"/>
              <a:t>Toplumsal faktörler (nüfus, dil, din, ırk, toplumsal sınıf, teknolojik faktörler)</a:t>
            </a:r>
          </a:p>
          <a:p>
            <a:pPr marL="0" lvl="0" indent="0">
              <a:buNone/>
            </a:pPr>
            <a:endParaRPr lang="tr-TR" dirty="0"/>
          </a:p>
          <a:p>
            <a:pPr>
              <a:buFont typeface="Wingdings" pitchFamily="2" charset="2"/>
              <a:buChar char="Ø"/>
            </a:pPr>
            <a:r>
              <a:rPr lang="tr-TR" dirty="0"/>
              <a:t> </a:t>
            </a:r>
            <a:r>
              <a:rPr lang="tr-TR" dirty="0" err="1"/>
              <a:t>King’e</a:t>
            </a:r>
            <a:r>
              <a:rPr lang="tr-TR" dirty="0"/>
              <a:t> göre</a:t>
            </a:r>
          </a:p>
          <a:p>
            <a:pPr lvl="0"/>
            <a:r>
              <a:rPr lang="tr-TR" dirty="0"/>
              <a:t>Ekonomik</a:t>
            </a:r>
          </a:p>
          <a:p>
            <a:pPr lvl="0"/>
            <a:r>
              <a:rPr lang="tr-TR" dirty="0"/>
              <a:t>İdeolojik</a:t>
            </a:r>
          </a:p>
          <a:p>
            <a:pPr lvl="0"/>
            <a:r>
              <a:rPr lang="tr-TR" dirty="0"/>
              <a:t>Sanatsal</a:t>
            </a:r>
          </a:p>
          <a:p>
            <a:pPr lvl="0"/>
            <a:r>
              <a:rPr lang="tr-TR" dirty="0"/>
              <a:t>Politik</a:t>
            </a:r>
          </a:p>
          <a:p>
            <a:pPr lvl="0"/>
            <a:r>
              <a:rPr lang="tr-TR" dirty="0"/>
              <a:t>Dini</a:t>
            </a:r>
          </a:p>
          <a:p>
            <a:pPr marL="0" lvl="0" indent="0">
              <a:buNone/>
            </a:pPr>
            <a:endParaRPr lang="tr-TR" dirty="0"/>
          </a:p>
          <a:p>
            <a:pPr>
              <a:buFont typeface="Wingdings" pitchFamily="2" charset="2"/>
              <a:buChar char="Ø"/>
            </a:pPr>
            <a:r>
              <a:rPr lang="tr-TR" dirty="0" err="1"/>
              <a:t>Hans’a</a:t>
            </a:r>
            <a:r>
              <a:rPr lang="tr-TR" dirty="0"/>
              <a:t> göre</a:t>
            </a:r>
          </a:p>
          <a:p>
            <a:pPr lvl="0"/>
            <a:r>
              <a:rPr lang="tr-TR" dirty="0"/>
              <a:t>Doğal</a:t>
            </a:r>
          </a:p>
          <a:p>
            <a:pPr lvl="0"/>
            <a:r>
              <a:rPr lang="tr-TR" dirty="0"/>
              <a:t>Dini</a:t>
            </a:r>
          </a:p>
          <a:p>
            <a:pPr lvl="0"/>
            <a:r>
              <a:rPr lang="tr-TR" dirty="0"/>
              <a:t>Politik </a:t>
            </a:r>
          </a:p>
        </p:txBody>
      </p:sp>
    </p:spTree>
    <p:extLst>
      <p:ext uri="{BB962C8B-B14F-4D97-AF65-F5344CB8AC3E}">
        <p14:creationId xmlns:p14="http://schemas.microsoft.com/office/powerpoint/2010/main" val="1083457238"/>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Milli Eğitim Sistemlerinin kapsamlarını ve niteliklerini biçimlendiren kategorileri birleştirerek birkaç başlık altında inceleyebiliriz.</a:t>
            </a:r>
          </a:p>
          <a:p>
            <a:endParaRPr lang="tr-TR" dirty="0"/>
          </a:p>
        </p:txBody>
      </p:sp>
    </p:spTree>
    <p:extLst>
      <p:ext uri="{BB962C8B-B14F-4D97-AF65-F5344CB8AC3E}">
        <p14:creationId xmlns:p14="http://schemas.microsoft.com/office/powerpoint/2010/main" val="34073385"/>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427168" cy="1399032"/>
          </a:xfrm>
        </p:spPr>
        <p:txBody>
          <a:bodyPr/>
          <a:lstStyle/>
          <a:p>
            <a:r>
              <a:rPr lang="tr-TR" dirty="0">
                <a:effectLst/>
              </a:rPr>
              <a:t>DOĞAL FAKTÖRLER: </a:t>
            </a:r>
            <a:endParaRPr lang="tr-TR" dirty="0"/>
          </a:p>
        </p:txBody>
      </p:sp>
      <p:sp>
        <p:nvSpPr>
          <p:cNvPr id="3" name="İçerik Yer Tutucusu 2"/>
          <p:cNvSpPr>
            <a:spLocks noGrp="1"/>
          </p:cNvSpPr>
          <p:nvPr>
            <p:ph idx="1"/>
          </p:nvPr>
        </p:nvSpPr>
        <p:spPr>
          <a:xfrm>
            <a:off x="971600" y="2204864"/>
            <a:ext cx="6120680" cy="3751919"/>
          </a:xfrm>
        </p:spPr>
        <p:txBody>
          <a:bodyPr/>
          <a:lstStyle/>
          <a:p>
            <a:r>
              <a:rPr lang="tr-TR" dirty="0"/>
              <a:t>Ülkelerin doğal yapısı, coğrafi koşullara göre yerleşme bölgelerinin durumu, iklim koşulları, ulaşım ve haberleşme olanakları eğitim sistemlerine etki etmektedir.</a:t>
            </a:r>
          </a:p>
        </p:txBody>
      </p:sp>
      <p:pic>
        <p:nvPicPr>
          <p:cNvPr id="3074" name="Picture 2" descr="C:\Program Files\Microsoft Office\MEDIA\CAGCAT10\j0235319.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4950272"/>
            <a:ext cx="1784909" cy="18223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Program Files\Microsoft Office\MEDIA\CAGCAT10\j0332268.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8099"/>
            <a:ext cx="1600200" cy="1808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076031"/>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5" name="whoosh.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a:r>
              <a:rPr lang="tr-TR" dirty="0"/>
              <a:t>Bazı ülkelerin coğrafi durumu yerleşme bölgelerinin dağınıklığına küçük yerleşme noktalarının fazlalığına neden olmaktadır.</a:t>
            </a:r>
          </a:p>
          <a:p>
            <a:pPr lvl="0"/>
            <a:r>
              <a:rPr lang="tr-TR" dirty="0"/>
              <a:t> Ülkeler coğrafi durumlarına uygun olarak önlemler alırlar. (taşımalı eğitim radyo </a:t>
            </a:r>
            <a:r>
              <a:rPr lang="tr-TR" dirty="0" err="1"/>
              <a:t>tv</a:t>
            </a:r>
            <a:r>
              <a:rPr lang="tr-TR" dirty="0"/>
              <a:t> ile uzaktan eğitim …)</a:t>
            </a:r>
          </a:p>
          <a:p>
            <a:endParaRPr lang="tr-TR" dirty="0"/>
          </a:p>
        </p:txBody>
      </p:sp>
      <p:pic>
        <p:nvPicPr>
          <p:cNvPr id="1028" name="Picture 4" descr="C:\Program Files\Microsoft Office\MEDIA\CAGCAT10\j0183328.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4725144"/>
            <a:ext cx="1805940" cy="1814170"/>
          </a:xfrm>
          <a:prstGeom prst="rect">
            <a:avLst/>
          </a:prstGeom>
          <a:noFill/>
          <a:extLst>
            <a:ext uri="{909E8E84-426E-40DD-AFC4-6F175D3DCCD1}">
              <a14:hiddenFill xmlns:a14="http://schemas.microsoft.com/office/drawing/2010/main">
                <a:solidFill>
                  <a:srgbClr val="FFFFFF"/>
                </a:solidFill>
              </a14:hiddenFill>
            </a:ext>
          </a:extLst>
        </p:spPr>
      </p:pic>
      <p:sp>
        <p:nvSpPr>
          <p:cNvPr id="4" name="monitor"/>
          <p:cNvSpPr>
            <a:spLocks noEditPoints="1" noChangeArrowheads="1"/>
          </p:cNvSpPr>
          <p:nvPr/>
        </p:nvSpPr>
        <p:spPr bwMode="auto">
          <a:xfrm>
            <a:off x="6867525" y="238125"/>
            <a:ext cx="1809750" cy="1809750"/>
          </a:xfrm>
          <a:custGeom>
            <a:avLst/>
            <a:gdLst>
              <a:gd name="T0" fmla="*/ 6837 w 21600"/>
              <a:gd name="T1" fmla="*/ 21600 h 21600"/>
              <a:gd name="T2" fmla="*/ 3108 w 21600"/>
              <a:gd name="T3" fmla="*/ 19849 h 21600"/>
              <a:gd name="T4" fmla="*/ 0 w 21600"/>
              <a:gd name="T5" fmla="*/ 15178 h 21600"/>
              <a:gd name="T6" fmla="*/ 0 w 21600"/>
              <a:gd name="T7" fmla="*/ 10508 h 21600"/>
              <a:gd name="T8" fmla="*/ 0 w 21600"/>
              <a:gd name="T9" fmla="*/ 3941 h 21600"/>
              <a:gd name="T10" fmla="*/ 8081 w 21600"/>
              <a:gd name="T11" fmla="*/ 1168 h 21600"/>
              <a:gd name="T12" fmla="*/ 17871 w 21600"/>
              <a:gd name="T13" fmla="*/ 0 h 21600"/>
              <a:gd name="T14" fmla="*/ 21600 w 21600"/>
              <a:gd name="T15" fmla="*/ 1751 h 21600"/>
              <a:gd name="T16" fmla="*/ 21600 w 21600"/>
              <a:gd name="T17" fmla="*/ 10508 h 21600"/>
              <a:gd name="T18" fmla="*/ 21600 w 21600"/>
              <a:gd name="T19" fmla="*/ 16346 h 21600"/>
              <a:gd name="T20" fmla="*/ 10722 w 21600"/>
              <a:gd name="T21" fmla="*/ 20286 h 21600"/>
              <a:gd name="T22" fmla="*/ 1204 w 21600"/>
              <a:gd name="T23" fmla="*/ 22548 h 21600"/>
              <a:gd name="T24" fmla="*/ 20706 w 21600"/>
              <a:gd name="T25" fmla="*/ 2838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extrusionOk="0">
                <a:moveTo>
                  <a:pt x="6837" y="21600"/>
                </a:moveTo>
                <a:lnTo>
                  <a:pt x="3108" y="19849"/>
                </a:lnTo>
                <a:lnTo>
                  <a:pt x="3108" y="17659"/>
                </a:lnTo>
                <a:lnTo>
                  <a:pt x="0" y="15178"/>
                </a:lnTo>
                <a:lnTo>
                  <a:pt x="0" y="10508"/>
                </a:lnTo>
                <a:lnTo>
                  <a:pt x="0" y="3941"/>
                </a:lnTo>
                <a:lnTo>
                  <a:pt x="8081" y="1168"/>
                </a:lnTo>
                <a:lnTo>
                  <a:pt x="10722" y="1605"/>
                </a:lnTo>
                <a:lnTo>
                  <a:pt x="12587" y="1751"/>
                </a:lnTo>
                <a:lnTo>
                  <a:pt x="17871" y="0"/>
                </a:lnTo>
                <a:lnTo>
                  <a:pt x="21600" y="1751"/>
                </a:lnTo>
                <a:lnTo>
                  <a:pt x="21600" y="10508"/>
                </a:lnTo>
                <a:lnTo>
                  <a:pt x="21600" y="16346"/>
                </a:lnTo>
                <a:lnTo>
                  <a:pt x="10722" y="20286"/>
                </a:lnTo>
                <a:lnTo>
                  <a:pt x="6837" y="21600"/>
                </a:lnTo>
                <a:close/>
              </a:path>
              <a:path w="21600" h="21600" extrusionOk="0">
                <a:moveTo>
                  <a:pt x="3108" y="5254"/>
                </a:moveTo>
                <a:lnTo>
                  <a:pt x="2642" y="4962"/>
                </a:lnTo>
                <a:lnTo>
                  <a:pt x="777" y="4232"/>
                </a:lnTo>
                <a:lnTo>
                  <a:pt x="155" y="3941"/>
                </a:lnTo>
                <a:moveTo>
                  <a:pt x="6837" y="7005"/>
                </a:moveTo>
                <a:lnTo>
                  <a:pt x="6216" y="6714"/>
                </a:lnTo>
                <a:lnTo>
                  <a:pt x="3885" y="5546"/>
                </a:lnTo>
                <a:lnTo>
                  <a:pt x="3108" y="5254"/>
                </a:lnTo>
                <a:moveTo>
                  <a:pt x="19735" y="14595"/>
                </a:moveTo>
                <a:lnTo>
                  <a:pt x="19735" y="4816"/>
                </a:lnTo>
                <a:lnTo>
                  <a:pt x="9790" y="8319"/>
                </a:lnTo>
                <a:lnTo>
                  <a:pt x="9790" y="18243"/>
                </a:lnTo>
                <a:lnTo>
                  <a:pt x="19735" y="14595"/>
                </a:lnTo>
                <a:moveTo>
                  <a:pt x="3108" y="17659"/>
                </a:moveTo>
                <a:lnTo>
                  <a:pt x="3108" y="5254"/>
                </a:lnTo>
                <a:lnTo>
                  <a:pt x="12742" y="1751"/>
                </a:lnTo>
                <a:moveTo>
                  <a:pt x="21600" y="1751"/>
                </a:moveTo>
                <a:lnTo>
                  <a:pt x="6837" y="7005"/>
                </a:lnTo>
                <a:lnTo>
                  <a:pt x="6837" y="21600"/>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101387371"/>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Avustralya’da tarıma dayalı uzak çiftliklerde eğitim radyo ve </a:t>
            </a:r>
            <a:r>
              <a:rPr lang="tr-TR" dirty="0" err="1"/>
              <a:t>tv</a:t>
            </a:r>
            <a:r>
              <a:rPr lang="tr-TR" dirty="0"/>
              <a:t> aracılığı ile yapılmıştır.</a:t>
            </a:r>
          </a:p>
          <a:p>
            <a:endParaRPr lang="tr-TR" dirty="0"/>
          </a:p>
          <a:p>
            <a:r>
              <a:rPr lang="tr-TR" dirty="0"/>
              <a:t>ABD’de nüfus yoğunluğu az ve birbirinden uzak meskenlerdeki çocuklar merkezlerdeki okullara «okul otobüsleri» aracılığı ile sağlanmaktadır.</a:t>
            </a:r>
          </a:p>
        </p:txBody>
      </p:sp>
      <p:pic>
        <p:nvPicPr>
          <p:cNvPr id="4098" name="Picture 2" descr="C:\Program Files\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0539" y="404664"/>
            <a:ext cx="2533461" cy="1800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047433"/>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084" y="1556792"/>
            <a:ext cx="8229600" cy="1903088"/>
          </a:xfrm>
        </p:spPr>
        <p:txBody>
          <a:bodyPr/>
          <a:lstStyle/>
          <a:p>
            <a:pPr lvl="0"/>
            <a:r>
              <a:rPr lang="tr-TR" dirty="0">
                <a:effectLst/>
              </a:rPr>
              <a:t>TOPLUMSAL FAKTÖRLER:</a:t>
            </a:r>
            <a:br>
              <a:rPr lang="tr-TR" dirty="0">
                <a:effectLst/>
              </a:rPr>
            </a:br>
            <a:endParaRPr lang="tr-TR" dirty="0"/>
          </a:p>
        </p:txBody>
      </p:sp>
      <p:pic>
        <p:nvPicPr>
          <p:cNvPr id="5" name="İçerik Yer Tutucus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40152" y="3212976"/>
            <a:ext cx="2021660" cy="2285355"/>
          </a:xfrm>
        </p:spPr>
      </p:pic>
    </p:spTree>
    <p:extLst>
      <p:ext uri="{BB962C8B-B14F-4D97-AF65-F5344CB8AC3E}">
        <p14:creationId xmlns:p14="http://schemas.microsoft.com/office/powerpoint/2010/main" val="3501996363"/>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Nüfus Faktörü (demografik)</a:t>
            </a:r>
            <a:r>
              <a:rPr lang="tr-TR" dirty="0"/>
              <a:t>:</a:t>
            </a:r>
          </a:p>
        </p:txBody>
      </p:sp>
      <p:sp>
        <p:nvSpPr>
          <p:cNvPr id="3" name="İçerik Yer Tutucusu 2"/>
          <p:cNvSpPr>
            <a:spLocks noGrp="1"/>
          </p:cNvSpPr>
          <p:nvPr>
            <p:ph idx="1"/>
          </p:nvPr>
        </p:nvSpPr>
        <p:spPr>
          <a:xfrm>
            <a:off x="4123804" y="2492896"/>
            <a:ext cx="5050904" cy="3096344"/>
          </a:xfrm>
        </p:spPr>
        <p:txBody>
          <a:bodyPr/>
          <a:lstStyle/>
          <a:p>
            <a:pPr lvl="0"/>
            <a:r>
              <a:rPr lang="tr-TR" dirty="0"/>
              <a:t>Nüfusun </a:t>
            </a:r>
            <a:r>
              <a:rPr lang="tr-TR" dirty="0" err="1"/>
              <a:t>tabakalaşması</a:t>
            </a:r>
            <a:r>
              <a:rPr lang="tr-TR" dirty="0"/>
              <a:t> ve artışı milli eğitim sisteminin oluşumunu etkiler. </a:t>
            </a:r>
          </a:p>
          <a:p>
            <a:pPr marL="64008" lvl="0" indent="0">
              <a:buNone/>
            </a:pPr>
            <a:endParaRPr lang="tr-TR" dirty="0"/>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881" y="2348880"/>
            <a:ext cx="3374025" cy="4104456"/>
          </a:xfrm>
          <a:prstGeom prst="rect">
            <a:avLst/>
          </a:prstGeom>
        </p:spPr>
      </p:pic>
    </p:spTree>
    <p:extLst>
      <p:ext uri="{BB962C8B-B14F-4D97-AF65-F5344CB8AC3E}">
        <p14:creationId xmlns:p14="http://schemas.microsoft.com/office/powerpoint/2010/main" val="3547879559"/>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a:r>
              <a:rPr lang="tr-TR" dirty="0"/>
              <a:t>Genç nüfusun fazla olması, nüfus artış hızı, çağ nüfusu ve nüfus hareketleri gibi etkenler bireylere ulaştırılacak eğitim niteliğini geliştirme, eğitim hizmetlerinin kapsamını belirleme, öğretmen yetiştirme ve araç gereç miktarını belirlemede önemli ve gereklidir.</a:t>
            </a:r>
          </a:p>
          <a:p>
            <a:endParaRPr lang="tr-TR" dirty="0"/>
          </a:p>
        </p:txBody>
      </p:sp>
    </p:spTree>
    <p:extLst>
      <p:ext uri="{BB962C8B-B14F-4D97-AF65-F5344CB8AC3E}">
        <p14:creationId xmlns:p14="http://schemas.microsoft.com/office/powerpoint/2010/main" val="3871069612"/>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7494"/>
            <a:ext cx="8229600" cy="1001266"/>
          </a:xfrm>
        </p:spPr>
        <p:txBody>
          <a:bodyPr/>
          <a:lstStyle/>
          <a:p>
            <a:r>
              <a:rPr lang="tr-TR" b="1" dirty="0"/>
              <a:t>Irk Faktörü:</a:t>
            </a:r>
            <a:endParaRPr lang="tr-TR" dirty="0"/>
          </a:p>
        </p:txBody>
      </p:sp>
      <p:sp>
        <p:nvSpPr>
          <p:cNvPr id="3" name="İçerik Yer Tutucusu 2"/>
          <p:cNvSpPr>
            <a:spLocks noGrp="1"/>
          </p:cNvSpPr>
          <p:nvPr>
            <p:ph idx="1"/>
          </p:nvPr>
        </p:nvSpPr>
        <p:spPr>
          <a:xfrm>
            <a:off x="395536" y="1196752"/>
            <a:ext cx="7704856" cy="5042032"/>
          </a:xfrm>
        </p:spPr>
        <p:txBody>
          <a:bodyPr>
            <a:normAutofit/>
          </a:bodyPr>
          <a:lstStyle/>
          <a:p>
            <a:pPr lvl="0"/>
            <a:r>
              <a:rPr lang="tr-TR" dirty="0"/>
              <a:t>Tek bir etnik gruptan meydana gelen ülkeler ulusal birliği sağlamada daha az sorun yaşamaktadır. </a:t>
            </a:r>
          </a:p>
          <a:p>
            <a:pPr lvl="0"/>
            <a:r>
              <a:rPr lang="tr-TR" dirty="0"/>
              <a:t>Çeşitli etnik gruplardan meydana gelen ülkelerde farklı gelenek ve kültürel özellikler sebebi ile eğitim sistemlerinin düzenlenmesinde sorunlarla karşılaşılmaktadır. </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4260304"/>
            <a:ext cx="3275856" cy="2612008"/>
          </a:xfrm>
          <a:prstGeom prst="rect">
            <a:avLst/>
          </a:prstGeom>
        </p:spPr>
      </p:pic>
    </p:spTree>
    <p:extLst>
      <p:ext uri="{BB962C8B-B14F-4D97-AF65-F5344CB8AC3E}">
        <p14:creationId xmlns:p14="http://schemas.microsoft.com/office/powerpoint/2010/main" val="2461626371"/>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2152"/>
          </a:xfrm>
        </p:spPr>
        <p:txBody>
          <a:bodyPr>
            <a:normAutofit/>
          </a:bodyPr>
          <a:lstStyle/>
          <a:p>
            <a:pPr lvl="0"/>
            <a:r>
              <a:rPr lang="tr-TR" dirty="0"/>
              <a:t>Örneğin Amerika’nın eğitim sisteminde amacı; tüm gençleri tek potada eğitmektir.</a:t>
            </a:r>
          </a:p>
          <a:p>
            <a:pPr marL="64008" lvl="0" indent="0">
              <a:buNone/>
            </a:pPr>
            <a:endParaRPr lang="tr-TR" dirty="0"/>
          </a:p>
          <a:p>
            <a:pPr lvl="0"/>
            <a:r>
              <a:rPr lang="tr-TR" dirty="0"/>
              <a:t> Fransa, amacı olan tek ve bölünmez Fransa düşüncesinden hareketle ulusal bütünlüğünü gerçekleştirmiştir. Tüm gruplar ortak amaçları benimseyerek aynı eğitim sisteminden eşit haklarla yararlanırlar.</a:t>
            </a:r>
          </a:p>
          <a:p>
            <a:pPr marL="64008" indent="0">
              <a:buNone/>
            </a:pPr>
            <a:endParaRPr lang="tr-TR" dirty="0"/>
          </a:p>
        </p:txBody>
      </p:sp>
      <p:pic>
        <p:nvPicPr>
          <p:cNvPr id="3074" name="Picture 2" descr="C:\Program Files\Microsoft Office\MEDIA\CAGCAT10\j015776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5806" y="4107904"/>
            <a:ext cx="2354672"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780509"/>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229600" cy="5114040"/>
          </a:xfrm>
        </p:spPr>
        <p:txBody>
          <a:bodyPr/>
          <a:lstStyle/>
          <a:p>
            <a:pPr lvl="0"/>
            <a:r>
              <a:rPr lang="tr-TR" dirty="0"/>
              <a:t> Türkiye’de de tüm insanlar eşit eğitim haklarından yararlanırlar.(!) (?) </a:t>
            </a:r>
          </a:p>
          <a:p>
            <a:pPr marL="64008" lvl="0" indent="0">
              <a:buNone/>
            </a:pPr>
            <a:endParaRPr lang="tr-TR" dirty="0"/>
          </a:p>
          <a:p>
            <a:pPr lvl="0"/>
            <a:r>
              <a:rPr lang="tr-TR" dirty="0"/>
              <a:t>Güney Afrika’da üç tip eğitim sistemi uygulanır. Birinci sınıf eğitim sistemi beyazlar ve Avrupalılar, ikinci ve üçüncü sistem yerli çoğunluğa uygulanmaktadır.</a:t>
            </a:r>
          </a:p>
          <a:p>
            <a:endParaRPr lang="tr-TR" dirty="0"/>
          </a:p>
        </p:txBody>
      </p:sp>
    </p:spTree>
    <p:extLst>
      <p:ext uri="{BB962C8B-B14F-4D97-AF65-F5344CB8AC3E}">
        <p14:creationId xmlns:p14="http://schemas.microsoft.com/office/powerpoint/2010/main" val="1927010442"/>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Din Faktörü:</a:t>
            </a:r>
            <a:endParaRPr lang="tr-TR" dirty="0"/>
          </a:p>
        </p:txBody>
      </p:sp>
      <p:sp>
        <p:nvSpPr>
          <p:cNvPr id="3" name="İçerik Yer Tutucusu 2"/>
          <p:cNvSpPr>
            <a:spLocks noGrp="1"/>
          </p:cNvSpPr>
          <p:nvPr>
            <p:ph idx="1"/>
          </p:nvPr>
        </p:nvSpPr>
        <p:spPr/>
        <p:txBody>
          <a:bodyPr>
            <a:normAutofit/>
          </a:bodyPr>
          <a:lstStyle/>
          <a:p>
            <a:pPr lvl="0"/>
            <a:r>
              <a:rPr lang="tr-TR" dirty="0"/>
              <a:t>18.yy’a kadar okullar din adamları tarafından açılıp yönetilirken Modernleşme ile laik okul sistemleri kurulmaya başlanmıştır. </a:t>
            </a:r>
          </a:p>
          <a:p>
            <a:pPr lvl="0"/>
            <a:r>
              <a:rPr lang="tr-TR" dirty="0"/>
              <a:t>Bir ülkede bir din varsa ve organize bir muhalefet yoksa eğitime ciddi bir sorun yansımayacaktır. </a:t>
            </a:r>
          </a:p>
          <a:p>
            <a:endParaRPr lang="tr-TR" dirty="0"/>
          </a:p>
        </p:txBody>
      </p:sp>
    </p:spTree>
    <p:extLst>
      <p:ext uri="{BB962C8B-B14F-4D97-AF65-F5344CB8AC3E}">
        <p14:creationId xmlns:p14="http://schemas.microsoft.com/office/powerpoint/2010/main" val="4230747927"/>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2808"/>
            <a:ext cx="3826768" cy="4572000"/>
          </a:xfrm>
        </p:spPr>
        <p:txBody>
          <a:bodyPr/>
          <a:lstStyle/>
          <a:p>
            <a:pPr lvl="0"/>
            <a:r>
              <a:rPr lang="tr-TR" dirty="0"/>
              <a:t>Örgütlenmiş dini kuruluşların ve farklı dinlerin olduğu ülkelerde sorunlara rastlanmaktadır.</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978641"/>
            <a:ext cx="3997052" cy="4634263"/>
          </a:xfrm>
          <a:prstGeom prst="rect">
            <a:avLst/>
          </a:prstGeom>
        </p:spPr>
      </p:pic>
    </p:spTree>
    <p:extLst>
      <p:ext uri="{BB962C8B-B14F-4D97-AF65-F5344CB8AC3E}">
        <p14:creationId xmlns:p14="http://schemas.microsoft.com/office/powerpoint/2010/main" val="840616122"/>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690104"/>
          </a:xfrm>
        </p:spPr>
        <p:txBody>
          <a:bodyPr/>
          <a:lstStyle/>
          <a:p>
            <a:r>
              <a:rPr lang="tr-TR" dirty="0"/>
              <a:t>Fransa’da tek din ve örgütlenmiş muhalefet vardır. Hükümet tarafından yönetilen okullar laiktir. </a:t>
            </a:r>
          </a:p>
          <a:p>
            <a:pPr marL="64008" indent="0">
              <a:buNone/>
            </a:pPr>
            <a:endParaRPr lang="tr-TR" dirty="0"/>
          </a:p>
          <a:p>
            <a:r>
              <a:rPr lang="tr-TR" dirty="0"/>
              <a:t>Kanada’da ise Katolik Fransızlar Fransız eğitim sistemini Protestan İngilizler ise </a:t>
            </a:r>
            <a:r>
              <a:rPr lang="tr-TR" dirty="0" err="1"/>
              <a:t>Anglo</a:t>
            </a:r>
            <a:r>
              <a:rPr lang="tr-TR" dirty="0"/>
              <a:t>- Amerikan eğitim sistemini uygulamaktadır</a:t>
            </a:r>
          </a:p>
        </p:txBody>
      </p:sp>
      <p:pic>
        <p:nvPicPr>
          <p:cNvPr id="2050" name="Picture 2" descr="C:\Program Files\Microsoft Office\MEDIA\CAGCAT10\j030549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0588" y="4077072"/>
            <a:ext cx="1810512"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030060"/>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59832" y="836712"/>
            <a:ext cx="4355976" cy="1368152"/>
          </a:xfrm>
        </p:spPr>
        <p:txBody>
          <a:bodyPr/>
          <a:lstStyle/>
          <a:p>
            <a:r>
              <a:rPr lang="tr-TR" b="1" dirty="0"/>
              <a:t>Dil Sorunları:</a:t>
            </a:r>
            <a:endParaRPr lang="tr-TR" dirty="0"/>
          </a:p>
        </p:txBody>
      </p:sp>
      <p:sp>
        <p:nvSpPr>
          <p:cNvPr id="3" name="İçerik Yer Tutucusu 2"/>
          <p:cNvSpPr>
            <a:spLocks noGrp="1"/>
          </p:cNvSpPr>
          <p:nvPr>
            <p:ph idx="1"/>
          </p:nvPr>
        </p:nvSpPr>
        <p:spPr>
          <a:xfrm>
            <a:off x="3131840" y="1628800"/>
            <a:ext cx="5482952" cy="3888432"/>
          </a:xfrm>
        </p:spPr>
        <p:txBody>
          <a:bodyPr>
            <a:normAutofit/>
          </a:bodyPr>
          <a:lstStyle/>
          <a:p>
            <a:pPr lvl="0"/>
            <a:endParaRPr lang="tr-TR" dirty="0"/>
          </a:p>
          <a:p>
            <a:pPr lvl="0"/>
            <a:endParaRPr lang="tr-TR" dirty="0"/>
          </a:p>
          <a:p>
            <a:pPr lvl="0"/>
            <a:r>
              <a:rPr lang="tr-TR" dirty="0"/>
              <a:t>Bir ülkede herkes tarafından okunabilen tek bir dil konuşuluyorsa ulusal bir eğitim sistemi kurmak kolaylaşır.</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340768"/>
            <a:ext cx="2838450" cy="3533775"/>
          </a:xfrm>
          <a:prstGeom prst="rect">
            <a:avLst/>
          </a:prstGeom>
        </p:spPr>
      </p:pic>
    </p:spTree>
    <p:extLst>
      <p:ext uri="{BB962C8B-B14F-4D97-AF65-F5344CB8AC3E}">
        <p14:creationId xmlns:p14="http://schemas.microsoft.com/office/powerpoint/2010/main" val="2929610292"/>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834120"/>
          </a:xfrm>
        </p:spPr>
        <p:txBody>
          <a:bodyPr/>
          <a:lstStyle/>
          <a:p>
            <a:pPr lvl="0"/>
            <a:r>
              <a:rPr lang="tr-TR" dirty="0"/>
              <a:t> Farklı dillerin konuşulması okur-yazarlığın ve </a:t>
            </a:r>
            <a:r>
              <a:rPr lang="tr-TR" dirty="0" err="1"/>
              <a:t>demokratizasyonun</a:t>
            </a:r>
            <a:r>
              <a:rPr lang="tr-TR" dirty="0"/>
              <a:t> gelişmesinde engeller yaratır.</a:t>
            </a:r>
          </a:p>
          <a:p>
            <a:pPr marL="64008" lvl="0" indent="0">
              <a:buNone/>
            </a:pPr>
            <a:endParaRPr lang="tr-TR" dirty="0"/>
          </a:p>
          <a:p>
            <a:pPr marL="64008" lvl="0" indent="0">
              <a:buNone/>
            </a:pPr>
            <a:endParaRPr lang="tr-TR" dirty="0"/>
          </a:p>
          <a:p>
            <a:pPr lvl="0"/>
            <a:endParaRPr lang="tr-TR" dirty="0"/>
          </a:p>
          <a:p>
            <a:pPr lvl="0"/>
            <a:endParaRPr lang="tr-TR" dirty="0"/>
          </a:p>
          <a:p>
            <a:pPr lvl="0"/>
            <a:r>
              <a:rPr lang="tr-TR" dirty="0"/>
              <a:t> Yerel dille ulusal dilin farklı olması iki dili bilen bireylerin lehine olduğu için eşitsizlikler doğar. </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844824"/>
            <a:ext cx="3583515" cy="2244080"/>
          </a:xfrm>
          <a:prstGeom prst="rect">
            <a:avLst/>
          </a:prstGeom>
        </p:spPr>
      </p:pic>
    </p:spTree>
    <p:extLst>
      <p:ext uri="{BB962C8B-B14F-4D97-AF65-F5344CB8AC3E}">
        <p14:creationId xmlns:p14="http://schemas.microsoft.com/office/powerpoint/2010/main" val="195332346"/>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690104"/>
          </a:xfrm>
        </p:spPr>
        <p:txBody>
          <a:bodyPr/>
          <a:lstStyle/>
          <a:p>
            <a:pPr lvl="0"/>
            <a:r>
              <a:rPr lang="tr-TR" dirty="0"/>
              <a:t>Hindistan, Çin, Japonya ve Afrika ülkelerinde bir çok lehçe olması bazı sorunlara neden olmaktadır.</a:t>
            </a:r>
          </a:p>
          <a:p>
            <a:pPr lvl="0"/>
            <a:r>
              <a:rPr lang="tr-TR" dirty="0"/>
              <a:t>İsviçre’de Fransızca, İtalyanca, Almanca konuşulmakta ve herkes bulunduğu kantonun dilini konuştuğu için sorun olmamaktadır. </a:t>
            </a:r>
          </a:p>
          <a:p>
            <a:pPr lvl="0"/>
            <a:r>
              <a:rPr lang="tr-TR" dirty="0"/>
              <a:t>Türkiye’de ise yerel lehçeler ve diller okul öncesi eğitim kurumlarında ve halk eğitiminde sorunlara sebep olmaktadır.</a:t>
            </a:r>
          </a:p>
          <a:p>
            <a:endParaRPr lang="tr-TR" dirty="0"/>
          </a:p>
        </p:txBody>
      </p:sp>
    </p:spTree>
    <p:extLst>
      <p:ext uri="{BB962C8B-B14F-4D97-AF65-F5344CB8AC3E}">
        <p14:creationId xmlns:p14="http://schemas.microsoft.com/office/powerpoint/2010/main" val="3667021745"/>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Politik Durum:</a:t>
            </a:r>
            <a:endParaRPr lang="tr-TR" dirty="0"/>
          </a:p>
        </p:txBody>
      </p:sp>
      <p:sp>
        <p:nvSpPr>
          <p:cNvPr id="3" name="İçerik Yer Tutucusu 2"/>
          <p:cNvSpPr>
            <a:spLocks noGrp="1"/>
          </p:cNvSpPr>
          <p:nvPr>
            <p:ph idx="1"/>
          </p:nvPr>
        </p:nvSpPr>
        <p:spPr>
          <a:xfrm>
            <a:off x="457200" y="1882808"/>
            <a:ext cx="3610744" cy="4572000"/>
          </a:xfrm>
        </p:spPr>
        <p:txBody>
          <a:bodyPr>
            <a:normAutofit/>
          </a:bodyPr>
          <a:lstStyle/>
          <a:p>
            <a:pPr lvl="0"/>
            <a:r>
              <a:rPr lang="tr-TR" dirty="0"/>
              <a:t>Her ülke yönetildiği siyasi rejimin gereklerine uygun bir eğitim sistemi geliştirir ve uygular. </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836712"/>
            <a:ext cx="4244312" cy="5472608"/>
          </a:xfrm>
          <a:prstGeom prst="rect">
            <a:avLst/>
          </a:prstGeom>
        </p:spPr>
      </p:pic>
    </p:spTree>
    <p:extLst>
      <p:ext uri="{BB962C8B-B14F-4D97-AF65-F5344CB8AC3E}">
        <p14:creationId xmlns:p14="http://schemas.microsoft.com/office/powerpoint/2010/main" val="1088624118"/>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332656"/>
            <a:ext cx="8579296" cy="6122152"/>
          </a:xfrm>
        </p:spPr>
        <p:txBody>
          <a:bodyPr/>
          <a:lstStyle/>
          <a:p>
            <a:pPr lvl="0"/>
            <a:r>
              <a:rPr lang="tr-TR" dirty="0"/>
              <a:t>Demokratik ülkelerde vatandaşların temel toplumsal gereksinimleri için politik kültürel toplumsal ekonomik yönlerini geliştiren eğitim sistemi uygulanır.</a:t>
            </a:r>
          </a:p>
          <a:p>
            <a:pPr marL="64008" lvl="0" indent="0">
              <a:buNone/>
            </a:pPr>
            <a:endParaRPr lang="tr-TR" dirty="0"/>
          </a:p>
          <a:p>
            <a:pPr marL="64008" lvl="0" indent="0">
              <a:buNone/>
            </a:pPr>
            <a:endParaRPr lang="tr-TR" dirty="0"/>
          </a:p>
          <a:p>
            <a:pPr marL="64008" lvl="0" indent="0">
              <a:buNone/>
            </a:pPr>
            <a:endParaRPr lang="tr-TR" dirty="0"/>
          </a:p>
          <a:p>
            <a:pPr marL="64008" lvl="0" indent="0">
              <a:buNone/>
            </a:pPr>
            <a:endParaRPr lang="tr-TR" dirty="0"/>
          </a:p>
          <a:p>
            <a:pPr lvl="0"/>
            <a:r>
              <a:rPr lang="tr-TR" dirty="0"/>
              <a:t> Demokratik ülkelerdeki eğitim sistemleri toplumsal ve ekonomik alanlarda girişilen devamlı denemelerle sürekli şekilde değişmeye ve gelişmeye açıktır. </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1844824"/>
            <a:ext cx="2505447" cy="2739658"/>
          </a:xfrm>
          <a:prstGeom prst="rect">
            <a:avLst/>
          </a:prstGeom>
        </p:spPr>
      </p:pic>
    </p:spTree>
    <p:extLst>
      <p:ext uri="{BB962C8B-B14F-4D97-AF65-F5344CB8AC3E}">
        <p14:creationId xmlns:p14="http://schemas.microsoft.com/office/powerpoint/2010/main" val="2007855046"/>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8136"/>
          </a:xfrm>
        </p:spPr>
        <p:txBody>
          <a:bodyPr>
            <a:normAutofit/>
          </a:bodyPr>
          <a:lstStyle/>
          <a:p>
            <a:r>
              <a:rPr lang="tr-TR" dirty="0"/>
              <a:t>Diktatörlükle yönetilen ülkeler ise eğitimi kendi amaçlarına ulaşmada araç olarak kullanmışlardır. ( Almanya’da Hitler, İtalya’da </a:t>
            </a:r>
            <a:r>
              <a:rPr lang="tr-TR" dirty="0" err="1"/>
              <a:t>Mussolini</a:t>
            </a:r>
            <a:r>
              <a:rPr lang="tr-TR" dirty="0"/>
              <a:t>, İspanya’da </a:t>
            </a:r>
            <a:r>
              <a:rPr lang="tr-TR" dirty="0" err="1"/>
              <a:t>Franko</a:t>
            </a:r>
            <a:r>
              <a:rPr lang="tr-TR" dirty="0"/>
              <a:t>…)</a:t>
            </a:r>
          </a:p>
          <a:p>
            <a:pPr marL="64008" indent="0">
              <a:buNone/>
            </a:pPr>
            <a:endParaRPr lang="tr-TR" dirty="0"/>
          </a:p>
          <a:p>
            <a:r>
              <a:rPr lang="tr-TR" dirty="0"/>
              <a:t>Komünist ülkelerde eğitim politik düzene hizmet eder. Tüm okullar tek tiptir.(Sovyet Rusya) </a:t>
            </a:r>
          </a:p>
          <a:p>
            <a:pPr marL="64008" indent="0">
              <a:buNone/>
            </a:pPr>
            <a:endParaRPr lang="tr-TR" dirty="0"/>
          </a:p>
          <a:p>
            <a:r>
              <a:rPr lang="tr-TR" dirty="0"/>
              <a:t> Krallıkla yönetilen İngiltere’de sınıflara göre düzenlenen eğitim sisteminden tek tip eğitim sistemine dönüşmektedir.</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848" y="3429000"/>
            <a:ext cx="2370278" cy="1511052"/>
          </a:xfrm>
          <a:prstGeom prst="rect">
            <a:avLst/>
          </a:prstGeom>
        </p:spPr>
      </p:pic>
    </p:spTree>
    <p:extLst>
      <p:ext uri="{BB962C8B-B14F-4D97-AF65-F5344CB8AC3E}">
        <p14:creationId xmlns:p14="http://schemas.microsoft.com/office/powerpoint/2010/main" val="748985083"/>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67494"/>
            <a:ext cx="8229600" cy="1399032"/>
          </a:xfrm>
        </p:spPr>
        <p:txBody>
          <a:bodyPr/>
          <a:lstStyle/>
          <a:p>
            <a:r>
              <a:rPr lang="tr-TR" b="1" dirty="0"/>
              <a:t>Ekonomik Durum:</a:t>
            </a:r>
            <a:endParaRPr lang="tr-TR" dirty="0"/>
          </a:p>
        </p:txBody>
      </p:sp>
      <p:sp>
        <p:nvSpPr>
          <p:cNvPr id="3" name="İçerik Yer Tutucusu 2"/>
          <p:cNvSpPr>
            <a:spLocks noGrp="1"/>
          </p:cNvSpPr>
          <p:nvPr>
            <p:ph idx="1"/>
          </p:nvPr>
        </p:nvSpPr>
        <p:spPr/>
        <p:txBody>
          <a:bodyPr>
            <a:normAutofit/>
          </a:bodyPr>
          <a:lstStyle/>
          <a:p>
            <a:pPr lvl="0"/>
            <a:r>
              <a:rPr lang="tr-TR" dirty="0"/>
              <a:t>Doğal kaynakları zengin, ekonomisi dengeli, iyi haberleşme ve ulaşım araçlarına sahip bir ülke eğitim harcamalarına daha fazla yatırım yapabilir. </a:t>
            </a:r>
          </a:p>
          <a:p>
            <a:pPr lvl="0"/>
            <a:r>
              <a:rPr lang="tr-TR" dirty="0"/>
              <a:t>Fakat ekonomisi gelişmiş ülkenin mutlaka iyi bir eğitim sistemi geliştireceği düşünülemez. </a:t>
            </a:r>
          </a:p>
        </p:txBody>
      </p:sp>
    </p:spTree>
    <p:extLst>
      <p:ext uri="{BB962C8B-B14F-4D97-AF65-F5344CB8AC3E}">
        <p14:creationId xmlns:p14="http://schemas.microsoft.com/office/powerpoint/2010/main" val="2290835112"/>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50144"/>
          </a:xfrm>
        </p:spPr>
        <p:txBody>
          <a:bodyPr>
            <a:normAutofit/>
          </a:bodyPr>
          <a:lstStyle/>
          <a:p>
            <a:pPr lvl="0"/>
            <a:r>
              <a:rPr lang="tr-TR" dirty="0"/>
              <a:t>Yerleşim merkezleri dağınık , doğal kaynakları az, halkı tarımla uğraşan ülkeler eğitime mali destek ayırmakta güçlük çekerler.</a:t>
            </a:r>
          </a:p>
          <a:p>
            <a:endParaRPr lang="tr-TR" dirty="0"/>
          </a:p>
          <a:p>
            <a:endParaRPr lang="tr-TR" dirty="0"/>
          </a:p>
          <a:p>
            <a:endParaRPr lang="tr-TR" dirty="0"/>
          </a:p>
          <a:p>
            <a:endParaRPr lang="tr-TR" dirty="0"/>
          </a:p>
          <a:p>
            <a:pPr marL="64008" indent="0">
              <a:buNone/>
            </a:pPr>
            <a:r>
              <a:rPr lang="tr-TR" sz="1200" dirty="0"/>
              <a:t>                                                                                                                         ‎''Kaldır başını ve dimdik dur. </a:t>
            </a:r>
            <a:br>
              <a:rPr lang="tr-TR" sz="1200" dirty="0"/>
            </a:br>
            <a:r>
              <a:rPr lang="tr-TR" sz="1200" dirty="0"/>
              <a:t>                                                                                                                         Bu senin değil, ülkemin ayıbı.</a:t>
            </a:r>
            <a:br>
              <a:rPr lang="tr-TR" sz="1200" dirty="0"/>
            </a:br>
            <a:r>
              <a:rPr lang="tr-TR" sz="1200" dirty="0"/>
              <a:t>                                                                                                       Hırpalanmış yerlerinden öperim çocuk...‘’</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3068960"/>
            <a:ext cx="4536504" cy="2296606"/>
          </a:xfrm>
          <a:prstGeom prst="rect">
            <a:avLst/>
          </a:prstGeom>
        </p:spPr>
      </p:pic>
    </p:spTree>
    <p:extLst>
      <p:ext uri="{BB962C8B-B14F-4D97-AF65-F5344CB8AC3E}">
        <p14:creationId xmlns:p14="http://schemas.microsoft.com/office/powerpoint/2010/main" val="2013703062"/>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Eğitim ve Sosyal Sınıflar:</a:t>
            </a:r>
            <a:endParaRPr lang="tr-TR" dirty="0"/>
          </a:p>
        </p:txBody>
      </p:sp>
      <p:sp>
        <p:nvSpPr>
          <p:cNvPr id="3" name="İçerik Yer Tutucusu 2"/>
          <p:cNvSpPr>
            <a:spLocks noGrp="1"/>
          </p:cNvSpPr>
          <p:nvPr>
            <p:ph idx="1"/>
          </p:nvPr>
        </p:nvSpPr>
        <p:spPr/>
        <p:txBody>
          <a:bodyPr/>
          <a:lstStyle/>
          <a:p>
            <a:r>
              <a:rPr lang="tr-TR" dirty="0"/>
              <a:t>Sınıf farkları eğitime doğrudan etki eder.</a:t>
            </a:r>
          </a:p>
          <a:p>
            <a:pPr marL="64008" indent="0">
              <a:buNone/>
            </a:pPr>
            <a:endParaRPr lang="tr-TR" dirty="0"/>
          </a:p>
          <a:p>
            <a:pPr lvl="0"/>
            <a:r>
              <a:rPr lang="tr-TR" dirty="0"/>
              <a:t>Her toplumda ortak nedenlerden dolayı birlik ve beraberlik taşıyan bireyler vardır.</a:t>
            </a:r>
          </a:p>
          <a:p>
            <a:pPr lvl="0"/>
            <a:endParaRPr lang="tr-TR" dirty="0"/>
          </a:p>
        </p:txBody>
      </p:sp>
    </p:spTree>
    <p:extLst>
      <p:ext uri="{BB962C8B-B14F-4D97-AF65-F5344CB8AC3E}">
        <p14:creationId xmlns:p14="http://schemas.microsoft.com/office/powerpoint/2010/main" val="798106867"/>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3" name="whoosh.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5050904" cy="5546088"/>
          </a:xfrm>
        </p:spPr>
        <p:txBody>
          <a:bodyPr/>
          <a:lstStyle/>
          <a:p>
            <a:pPr lvl="0"/>
            <a:r>
              <a:rPr lang="tr-TR" dirty="0"/>
              <a:t>Meslekler kazançlarına göre toplumda bir hiyerarşi oluştururlar. </a:t>
            </a:r>
          </a:p>
          <a:p>
            <a:pPr lvl="0"/>
            <a:r>
              <a:rPr lang="tr-TR" dirty="0"/>
              <a:t>Demokratik toplumlarda bir gruptan diğerine geçme şansı vardır.</a:t>
            </a:r>
          </a:p>
          <a:p>
            <a:pPr lvl="0"/>
            <a:r>
              <a:rPr lang="tr-TR" dirty="0"/>
              <a:t> Kadınlar (istisnalar dışında) kocalarının sınıfına dahildirler.</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1268760"/>
            <a:ext cx="3133725" cy="3705225"/>
          </a:xfrm>
          <a:prstGeom prst="rect">
            <a:avLst/>
          </a:prstGeom>
        </p:spPr>
      </p:pic>
    </p:spTree>
    <p:extLst>
      <p:ext uri="{BB962C8B-B14F-4D97-AF65-F5344CB8AC3E}">
        <p14:creationId xmlns:p14="http://schemas.microsoft.com/office/powerpoint/2010/main" val="3037137994"/>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Teknolojik Etkenler:</a:t>
            </a:r>
            <a:endParaRPr lang="tr-TR" dirty="0"/>
          </a:p>
        </p:txBody>
      </p:sp>
      <p:sp>
        <p:nvSpPr>
          <p:cNvPr id="3" name="İçerik Yer Tutucusu 2"/>
          <p:cNvSpPr>
            <a:spLocks noGrp="1"/>
          </p:cNvSpPr>
          <p:nvPr>
            <p:ph idx="1"/>
          </p:nvPr>
        </p:nvSpPr>
        <p:spPr>
          <a:xfrm>
            <a:off x="457200" y="1412776"/>
            <a:ext cx="8229600" cy="5042032"/>
          </a:xfrm>
        </p:spPr>
        <p:txBody>
          <a:bodyPr/>
          <a:lstStyle/>
          <a:p>
            <a:pPr lvl="0"/>
            <a:r>
              <a:rPr lang="tr-TR" dirty="0"/>
              <a:t>Teknolojinin ilerlemesi ile bilgisayarın yaygınlaşması öğretmenin rolünü değiştirebilir. </a:t>
            </a:r>
          </a:p>
          <a:p>
            <a:pPr lvl="0"/>
            <a:r>
              <a:rPr lang="tr-TR" dirty="0"/>
              <a:t>Bilgiye ulaşma yollarının değişmesi, eğitim öğretimde bilgi kazandırma üzerine kurulu yöntemin bilgiyi nasıl ulaşılacağı üzerine kaymasına sebep olmaktadır.</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4234904"/>
            <a:ext cx="2520280" cy="2520280"/>
          </a:xfrm>
          <a:prstGeom prst="rect">
            <a:avLst/>
          </a:prstGeom>
        </p:spPr>
      </p:pic>
    </p:spTree>
    <p:extLst>
      <p:ext uri="{BB962C8B-B14F-4D97-AF65-F5344CB8AC3E}">
        <p14:creationId xmlns:p14="http://schemas.microsoft.com/office/powerpoint/2010/main" val="2963841465"/>
      </p:ext>
    </p:extLst>
  </p:cSld>
  <p:clrMapOvr>
    <a:masterClrMapping/>
  </p:clrMapOvr>
  <mc:AlternateContent xmlns:mc="http://schemas.openxmlformats.org/markup-compatibility/2006" xmlns:p14="http://schemas.microsoft.com/office/powerpoint/2010/main">
    <mc:Choice Requires="p14">
      <p:transition p14:dur="0">
        <p:sndAc>
          <p:stSnd>
            <p:snd r:embed="rId2" name="whoosh.wav"/>
          </p:stSnd>
        </p:sndAc>
      </p:transition>
    </mc:Choice>
    <mc:Fallback xmlns="">
      <p:transition>
        <p:sndAc>
          <p:stSnd>
            <p:snd r:embed="rId4" name="whoosh.wav"/>
          </p:stSnd>
        </p:sndAc>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Özel 1">
      <a:majorFont>
        <a:latin typeface="Comic Sans MS"/>
        <a:ea typeface=""/>
        <a:cs typeface=""/>
      </a:majorFont>
      <a:minorFont>
        <a:latin typeface="Comic Sans MS"/>
        <a:ea typeface=""/>
        <a:cs typeface=""/>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304</TotalTime>
  <Words>775</Words>
  <Application>Microsoft Office PowerPoint</Application>
  <PresentationFormat>Ekran Gösterisi (4:3)</PresentationFormat>
  <Paragraphs>90</Paragraphs>
  <Slides>27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27</vt:i4>
      </vt:variant>
    </vt:vector>
  </HeadingPairs>
  <TitlesOfParts>
    <vt:vector size="32" baseType="lpstr">
      <vt:lpstr>Comic Sans MS</vt:lpstr>
      <vt:lpstr>Verdana</vt:lpstr>
      <vt:lpstr>Wingdings</vt:lpstr>
      <vt:lpstr>Wingdings 2</vt:lpstr>
      <vt:lpstr>Canlı</vt:lpstr>
      <vt:lpstr>MİLLİ EĞİTİM SİSTEMLERİNİN OLUŞMASINDA ROL OYNAYAN ÖGELER </vt:lpstr>
      <vt:lpstr>PowerPoint Sunusu</vt:lpstr>
      <vt:lpstr>PowerPoint Sunusu</vt:lpstr>
      <vt:lpstr>PowerPoint Sunusu</vt:lpstr>
      <vt:lpstr>DOĞAL FAKTÖRLER: </vt:lpstr>
      <vt:lpstr>PowerPoint Sunusu</vt:lpstr>
      <vt:lpstr>PowerPoint Sunusu</vt:lpstr>
      <vt:lpstr>TOPLUMSAL FAKTÖRLER: </vt:lpstr>
      <vt:lpstr>Nüfus Faktörü (demografik):</vt:lpstr>
      <vt:lpstr>PowerPoint Sunusu</vt:lpstr>
      <vt:lpstr>Irk Faktörü:</vt:lpstr>
      <vt:lpstr>PowerPoint Sunusu</vt:lpstr>
      <vt:lpstr>PowerPoint Sunusu</vt:lpstr>
      <vt:lpstr>Din Faktörü:</vt:lpstr>
      <vt:lpstr>PowerPoint Sunusu</vt:lpstr>
      <vt:lpstr>PowerPoint Sunusu</vt:lpstr>
      <vt:lpstr>Dil Sorunları:</vt:lpstr>
      <vt:lpstr>PowerPoint Sunusu</vt:lpstr>
      <vt:lpstr>PowerPoint Sunusu</vt:lpstr>
      <vt:lpstr>Politik Durum:</vt:lpstr>
      <vt:lpstr>PowerPoint Sunusu</vt:lpstr>
      <vt:lpstr>PowerPoint Sunusu</vt:lpstr>
      <vt:lpstr>Ekonomik Durum:</vt:lpstr>
      <vt:lpstr>PowerPoint Sunusu</vt:lpstr>
      <vt:lpstr>Eğitim ve Sosyal Sınıflar:</vt:lpstr>
      <vt:lpstr>PowerPoint Sunusu</vt:lpstr>
      <vt:lpstr>Teknolojik Etkenler: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MİLLİ EĞİTİM SİSTEMLERİNİN KAPSAMLARINI VE NİTELİKLERİNİ  BİÇİMLENDİREN FAKTÖRLER </dc:title>
  <dc:creator>mmetek</dc:creator>
  <cp:lastModifiedBy>LENOVO</cp:lastModifiedBy>
  <cp:revision>21</cp:revision>
  <dcterms:created xsi:type="dcterms:W3CDTF">2012-03-25T08:03:41Z</dcterms:created>
  <dcterms:modified xsi:type="dcterms:W3CDTF">2020-03-19T13:40:47Z</dcterms:modified>
</cp:coreProperties>
</file>